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60D8C-382E-453C-82A3-3A847125CCF4}" type="datetimeFigureOut">
              <a:rPr lang="ru-RU" smtClean="0"/>
              <a:t>23.02.2012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62BE6-D71E-4A3D-A053-F981DB743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928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62BE6-D71E-4A3D-A053-F981DB74350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610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60325"/>
            <a:ext cx="7772400" cy="1065213"/>
          </a:xfrm>
          <a:solidFill>
            <a:schemeClr val="bg1">
              <a:alpha val="30000"/>
            </a:schemeClr>
          </a:solidFill>
          <a:ln w="9525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76825" y="4652963"/>
            <a:ext cx="3592513" cy="12493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70000"/>
                  </a:schemeClr>
                </a:solidFill>
              </a14:hiddenFill>
            </a:ext>
          </a:extLst>
        </p:spPr>
        <p:txBody>
          <a:bodyPr/>
          <a:lstStyle>
            <a:lvl1pPr marL="0" indent="0" algn="ctr">
              <a:buFontTx/>
              <a:buNone/>
              <a:defRPr sz="2000">
                <a:solidFill>
                  <a:srgbClr val="CC0000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fld id="{6C53DB8B-6B09-47BC-A479-07D42C79FF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AACBB-AB88-498E-BE2E-F971C387607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59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86D8B-A7BA-4043-87D0-B78F3F19FA2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964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621AC-E599-41B7-A982-90C1B8B79B0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79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21610-28D9-4921-9308-2D89F860384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029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9DB5A-91E5-48B1-95EA-8B062D56E06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76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1BFCA-1154-48F1-8AA5-925BA0F8FCC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68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898AF-19E2-4DAE-B654-7199682556D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336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3C4EB-1EA2-4469-97D6-10379A29911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89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953B6-9463-4EF0-BDBB-F7BB9360015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603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3F1CC-CEA8-43A3-9344-829023ED6E3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314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  <a:prstGeom prst="rect">
            <a:avLst/>
          </a:prstGeom>
          <a:solidFill>
            <a:schemeClr val="bg1">
              <a:alpha val="50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E59B057-9038-40D6-B193-2AA93EF371F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60325"/>
            <a:ext cx="8064698" cy="1065213"/>
          </a:xfrm>
        </p:spPr>
        <p:txBody>
          <a:bodyPr/>
          <a:lstStyle/>
          <a:p>
            <a:r>
              <a:rPr lang="ru-RU" sz="6000" dirty="0" smtClean="0">
                <a:latin typeface="Comic Sans MS" pitchFamily="66" charset="0"/>
              </a:rPr>
              <a:t>Подросток и закон</a:t>
            </a:r>
            <a:endParaRPr lang="ru-RU" sz="6000" dirty="0">
              <a:latin typeface="Comic Sans MS" pitchFamily="66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40768"/>
            <a:ext cx="7200800" cy="540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922337"/>
          </a:xfrm>
        </p:spPr>
        <p:txBody>
          <a:bodyPr/>
          <a:lstStyle/>
          <a:p>
            <a:r>
              <a:rPr lang="ru-RU" sz="3600" dirty="0" smtClean="0">
                <a:effectLst/>
                <a:latin typeface="Comic Sans MS" pitchFamily="66" charset="0"/>
                <a:ea typeface="Calibri"/>
                <a:cs typeface="Times New Roman"/>
              </a:rPr>
              <a:t>Распитие алкогольной и спиртосодержащей продукции </a:t>
            </a:r>
            <a:endParaRPr lang="ru-RU" sz="3600" dirty="0"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влечёт наложение административного штрафа в размере от трёх до пяти минимальных размеров оплаты труда.</a:t>
            </a:r>
            <a:endParaRPr lang="ru-RU" sz="4000" dirty="0">
              <a:solidFill>
                <a:srgbClr val="A5002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83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380"/>
                            </p:stCondLst>
                            <p:childTnLst>
                              <p:par>
                                <p:cTn id="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8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  <a:latin typeface="Comic Sans MS" pitchFamily="66" charset="0"/>
                <a:ea typeface="Calibri"/>
                <a:cs typeface="Times New Roman"/>
              </a:rPr>
              <a:t> Юридическая ответственность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ru-RU" sz="32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Понятие юридической ответственности является одним из видов социальной ответственности. </a:t>
            </a:r>
            <a:endParaRPr lang="ru-RU" sz="3200" dirty="0">
              <a:solidFill>
                <a:srgbClr val="A50021"/>
              </a:solidFill>
              <a:latin typeface="Comic Sans MS" pitchFamily="66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12776"/>
            <a:ext cx="3744416" cy="5184576"/>
          </a:xfrm>
        </p:spPr>
      </p:pic>
    </p:spTree>
    <p:extLst>
      <p:ext uri="{BB962C8B-B14F-4D97-AF65-F5344CB8AC3E}">
        <p14:creationId xmlns:p14="http://schemas.microsoft.com/office/powerpoint/2010/main" val="297785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3923928" cy="1988840"/>
          </a:xfrm>
        </p:spPr>
        <p:txBody>
          <a:bodyPr anchor="ctr"/>
          <a:lstStyle/>
          <a:p>
            <a:pPr algn="ctr"/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dirty="0" smtClean="0">
                <a:effectLst/>
                <a:latin typeface="Calibri"/>
                <a:ea typeface="Calibri"/>
                <a:cs typeface="Times New Roman"/>
              </a:rPr>
            </a:br>
            <a:r>
              <a:rPr lang="ru-RU" dirty="0">
                <a:latin typeface="Calibri"/>
                <a:ea typeface="Calibri"/>
                <a:cs typeface="Times New Roman"/>
              </a:rPr>
              <a:t/>
            </a:r>
            <a:br>
              <a:rPr lang="ru-RU" dirty="0">
                <a:latin typeface="Calibri"/>
                <a:ea typeface="Calibri"/>
                <a:cs typeface="Times New Roman"/>
              </a:rPr>
            </a:br>
            <a:r>
              <a:rPr lang="ru-RU" sz="3200" u="sng" dirty="0" smtClean="0">
                <a:effectLst/>
                <a:latin typeface="Comic Sans MS" pitchFamily="66" charset="0"/>
                <a:ea typeface="Calibri"/>
                <a:cs typeface="Times New Roman"/>
              </a:rPr>
              <a:t>Уголовная ответственность </a:t>
            </a:r>
            <a:r>
              <a:rPr lang="ru-RU" sz="3200" u="sng" dirty="0" err="1" smtClean="0">
                <a:effectLst/>
                <a:latin typeface="Comic Sans MS" pitchFamily="66" charset="0"/>
                <a:ea typeface="Calibri"/>
                <a:cs typeface="Times New Roman"/>
              </a:rPr>
              <a:t>несовершеннолет</a:t>
            </a:r>
            <a:r>
              <a:rPr lang="ru-RU" sz="3200" u="sng" dirty="0" smtClean="0">
                <a:effectLst/>
                <a:latin typeface="Comic Sans MS" pitchFamily="66" charset="0"/>
                <a:ea typeface="Calibri"/>
                <a:cs typeface="Times New Roman"/>
              </a:rPr>
              <a:t/>
            </a:r>
            <a:br>
              <a:rPr lang="ru-RU" sz="3200" u="sng" dirty="0" smtClean="0">
                <a:effectLst/>
                <a:latin typeface="Comic Sans MS" pitchFamily="66" charset="0"/>
                <a:ea typeface="Calibri"/>
                <a:cs typeface="Times New Roman"/>
              </a:rPr>
            </a:br>
            <a:r>
              <a:rPr lang="ru-RU" sz="3200" u="sng" dirty="0" smtClean="0">
                <a:effectLst/>
                <a:latin typeface="Comic Sans MS" pitchFamily="66" charset="0"/>
                <a:ea typeface="Calibri"/>
                <a:cs typeface="Times New Roman"/>
              </a:rPr>
              <a:t>них </a:t>
            </a:r>
            <a:br>
              <a:rPr lang="ru-RU" sz="3200" u="sng" dirty="0" smtClean="0">
                <a:effectLst/>
                <a:latin typeface="Comic Sans MS" pitchFamily="66" charset="0"/>
                <a:ea typeface="Calibri"/>
                <a:cs typeface="Times New Roman"/>
              </a:rPr>
            </a:br>
            <a:endParaRPr lang="ru-RU" sz="3200" u="sng" dirty="0"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1920" y="273050"/>
            <a:ext cx="5040560" cy="6252294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z="36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 </a:t>
            </a:r>
            <a:r>
              <a:rPr lang="ru-RU" sz="3600" u="sng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Несовершеннолетним</a:t>
            </a:r>
            <a:r>
              <a:rPr lang="ru-RU" sz="36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и </a:t>
            </a:r>
          </a:p>
          <a:p>
            <a:pPr marL="0" indent="0" algn="ctr">
              <a:buNone/>
            </a:pPr>
            <a:r>
              <a:rPr lang="ru-RU" sz="36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признаются лица, которым ко времени совершения преступления исполнилось четырнадцать, но не исполнилось восемнадцать</a:t>
            </a:r>
            <a:endParaRPr lang="ru-RU" sz="3600" dirty="0">
              <a:solidFill>
                <a:srgbClr val="A50021"/>
              </a:solidFill>
              <a:latin typeface="Comic Sans MS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636912"/>
            <a:ext cx="3008313" cy="348925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8840"/>
            <a:ext cx="3995936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67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22337"/>
          </a:xfrm>
        </p:spPr>
        <p:txBody>
          <a:bodyPr/>
          <a:lstStyle/>
          <a:p>
            <a:r>
              <a:rPr lang="ru-RU" sz="4400" dirty="0" smtClean="0">
                <a:latin typeface="Comic Sans MS" pitchFamily="66" charset="0"/>
              </a:rPr>
              <a:t>Формы наказания</a:t>
            </a:r>
            <a:endParaRPr lang="ru-RU" sz="4400" dirty="0"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62" y="1340768"/>
            <a:ext cx="9122537" cy="5517232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1 Несовершеннолетние могут быть помещены в специальные учебно-воспитательные учреждения закрытого типа органа управления образования. </a:t>
            </a:r>
          </a:p>
          <a:p>
            <a:pPr marL="0" indent="0" algn="ctr">
              <a:buNone/>
            </a:pPr>
            <a:endParaRPr lang="ru-RU" sz="2400" dirty="0" smtClean="0">
              <a:solidFill>
                <a:srgbClr val="A50021"/>
              </a:solidFill>
              <a:latin typeface="Comic Sans MS" pitchFamily="66" charset="0"/>
              <a:ea typeface="Calibri"/>
              <a:cs typeface="Times New Roman"/>
            </a:endParaRP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A50021"/>
                </a:solidFill>
                <a:latin typeface="Comic Sans MS" pitchFamily="66" charset="0"/>
                <a:ea typeface="Calibri"/>
                <a:cs typeface="Times New Roman"/>
              </a:rPr>
              <a:t>2</a:t>
            </a:r>
            <a:r>
              <a:rPr lang="ru-RU" sz="24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 Срок лишения свободы не может превышать 10 лет. </a:t>
            </a:r>
          </a:p>
          <a:p>
            <a:pPr marL="0" indent="0" algn="ctr">
              <a:buNone/>
            </a:pPr>
            <a:endParaRPr lang="ru-RU" sz="2400" dirty="0" smtClean="0">
              <a:solidFill>
                <a:srgbClr val="A50021"/>
              </a:solidFill>
              <a:latin typeface="Comic Sans MS" pitchFamily="66" charset="0"/>
              <a:ea typeface="Calibri"/>
              <a:cs typeface="Times New Roman"/>
            </a:endParaRP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A50021"/>
                </a:solidFill>
                <a:latin typeface="Comic Sans MS" pitchFamily="66" charset="0"/>
                <a:ea typeface="Calibri"/>
                <a:cs typeface="Times New Roman"/>
              </a:rPr>
              <a:t>3</a:t>
            </a:r>
            <a:r>
              <a:rPr lang="ru-RU" sz="24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 Лишение свободы отбывается несовершеннолетними в </a:t>
            </a:r>
            <a:r>
              <a:rPr lang="ru-RU" sz="2400" dirty="0" err="1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воспитательно</a:t>
            </a:r>
            <a:r>
              <a:rPr lang="ru-RU" sz="24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-трудовых колониях общего и усиленного режима. Статья 88. Видами наказаний, назначаемых несовершеннолетним, являются: – штраф; – лишение права заниматься определённой деятельностью; – обязательные работы; – исправительные работы; – арест; – лишение свободы на определённый срок. </a:t>
            </a:r>
            <a:endParaRPr lang="ru-RU" sz="2400" dirty="0">
              <a:solidFill>
                <a:srgbClr val="A5002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31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564903"/>
            <a:ext cx="8856984" cy="2304257"/>
          </a:xfrm>
          <a:effectLst>
            <a:softEdge rad="635000"/>
          </a:effectLst>
        </p:spPr>
        <p:txBody>
          <a:bodyPr anchor="ctr"/>
          <a:lstStyle/>
          <a:p>
            <a:pPr marL="0" lvl="0" indent="0" algn="ctr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ru-RU" sz="4800" kern="1200" dirty="0">
                <a:solidFill>
                  <a:srgbClr val="A50021"/>
                </a:solidFill>
                <a:latin typeface="Comic Sans MS" pitchFamily="66" charset="0"/>
                <a:cs typeface="Arial" charset="0"/>
              </a:rPr>
              <a:t>Гаси искру до пожара, </a:t>
            </a:r>
          </a:p>
          <a:p>
            <a:pPr marL="0" lvl="0" indent="0" algn="ctr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ru-RU" sz="4800" kern="1200" dirty="0">
                <a:solidFill>
                  <a:srgbClr val="A50021"/>
                </a:solidFill>
                <a:latin typeface="Comic Sans MS" pitchFamily="66" charset="0"/>
                <a:cs typeface="Arial" charset="0"/>
              </a:rPr>
              <a:t>беду отводи до удара!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885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85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3370" y="332656"/>
            <a:ext cx="9144000" cy="922337"/>
          </a:xfrm>
        </p:spPr>
        <p:txBody>
          <a:bodyPr/>
          <a:lstStyle/>
          <a:p>
            <a:r>
              <a:rPr lang="ru-RU" sz="3600" u="sng" dirty="0" smtClean="0">
                <a:latin typeface="Comic Sans MS" pitchFamily="66" charset="0"/>
                <a:ea typeface="Calibri"/>
                <a:cs typeface="Times New Roman"/>
              </a:rPr>
              <a:t>А</a:t>
            </a:r>
            <a:r>
              <a:rPr lang="ru-RU" sz="3600" u="sng" dirty="0" smtClean="0">
                <a:effectLst/>
                <a:latin typeface="Comic Sans MS" pitchFamily="66" charset="0"/>
                <a:ea typeface="Calibri"/>
                <a:cs typeface="Times New Roman"/>
              </a:rPr>
              <a:t>дминистративные  правонарушения</a:t>
            </a:r>
            <a:endParaRPr lang="ru-RU" sz="3600" u="sng" dirty="0"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5517232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1.Административным правонарушением признаётся противоправное, виновное действие (бездействие) физического или юридического лица, за которое настоящим Кодексом установлена административная ответственность</a:t>
            </a:r>
            <a:endParaRPr lang="ru-RU" dirty="0">
              <a:solidFill>
                <a:srgbClr val="A50021"/>
              </a:solidFill>
              <a:latin typeface="Comic Sans MS" pitchFamily="66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40768"/>
            <a:ext cx="3600400" cy="5517232"/>
          </a:xfrm>
        </p:spPr>
      </p:pic>
    </p:spTree>
    <p:extLst>
      <p:ext uri="{BB962C8B-B14F-4D97-AF65-F5344CB8AC3E}">
        <p14:creationId xmlns:p14="http://schemas.microsoft.com/office/powerpoint/2010/main" val="236898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3050"/>
            <a:ext cx="3465513" cy="1162050"/>
          </a:xfrm>
        </p:spPr>
        <p:txBody>
          <a:bodyPr anchor="ctr"/>
          <a:lstStyle/>
          <a:p>
            <a:pPr algn="ctr"/>
            <a:r>
              <a:rPr lang="ru-RU" sz="4000" u="sng" dirty="0" smtClean="0">
                <a:latin typeface="Comic Sans MS" pitchFamily="66" charset="0"/>
              </a:rPr>
              <a:t>Формы вины</a:t>
            </a:r>
            <a:endParaRPr lang="ru-RU" sz="4000" u="sng" dirty="0"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1880" y="0"/>
            <a:ext cx="5194920" cy="6858000"/>
          </a:xfrm>
        </p:spPr>
        <p:txBody>
          <a:bodyPr/>
          <a:lstStyle/>
          <a:p>
            <a:pPr marL="0" indent="0" algn="ctr">
              <a:buNone/>
            </a:pPr>
            <a:endParaRPr lang="ru-RU" sz="1800" dirty="0" smtClean="0">
              <a:solidFill>
                <a:srgbClr val="A50021"/>
              </a:solidFill>
              <a:effectLst/>
              <a:latin typeface="Comic Sans MS" pitchFamily="66" charset="0"/>
              <a:ea typeface="Calibri"/>
              <a:cs typeface="Times New Roman"/>
            </a:endParaRPr>
          </a:p>
          <a:p>
            <a:pPr marL="0" indent="0" algn="ctr">
              <a:buNone/>
            </a:pPr>
            <a:r>
              <a:rPr lang="ru-RU" sz="18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1.Административное правонарушение признаётся совершённым умышленно, если лицо, его совершившее, сознавало противоправный характер своего действия (бездействия), предвидело его вредные последствия и желало наступления таких последствий или сознательно их допускало либо относилось к ним безразлично.</a:t>
            </a:r>
          </a:p>
          <a:p>
            <a:pPr marL="0" indent="0" algn="ctr">
              <a:buNone/>
            </a:pPr>
            <a:endParaRPr lang="ru-RU" sz="1800" dirty="0" smtClean="0">
              <a:solidFill>
                <a:srgbClr val="A50021"/>
              </a:solidFill>
              <a:effectLst/>
              <a:latin typeface="Comic Sans MS" pitchFamily="66" charset="0"/>
              <a:ea typeface="Calibri"/>
              <a:cs typeface="Times New Roman"/>
            </a:endParaRPr>
          </a:p>
          <a:p>
            <a:pPr marL="0" indent="0" algn="ctr">
              <a:buNone/>
            </a:pPr>
            <a:r>
              <a:rPr lang="ru-RU" sz="18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2. Административное правонарушение признаётся совершённым по неосторожности, если лицо, его совершившее, предвидело возможность наступления вредных последствий своего действия (бездействия), но без достаточных к тому оснований самонадеянно рассчитывало на предотвращение таких последствий либо не предвидело возможности наступления таких последствий, хотя должно было и могло их предвидеть </a:t>
            </a:r>
            <a:endParaRPr lang="ru-RU" sz="1800" dirty="0">
              <a:solidFill>
                <a:srgbClr val="A50021"/>
              </a:solidFill>
              <a:latin typeface="Comic Sans MS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2776"/>
            <a:ext cx="3563888" cy="54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16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800600"/>
            <a:ext cx="8640960" cy="1652736"/>
          </a:xfrm>
        </p:spPr>
        <p:txBody>
          <a:bodyPr anchor="ctr"/>
          <a:lstStyle/>
          <a:p>
            <a:pPr algn="ctr"/>
            <a:r>
              <a:rPr lang="ru-RU" sz="2400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ru-RU" sz="3200" dirty="0" smtClean="0">
                <a:effectLst/>
                <a:latin typeface="Comic Sans MS" pitchFamily="66" charset="0"/>
                <a:ea typeface="Calibri"/>
                <a:cs typeface="Times New Roman"/>
              </a:rPr>
              <a:t>Возраст, по достижении которого наступает административная ответственность. </a:t>
            </a:r>
            <a:endParaRPr lang="ru-RU" sz="3200" dirty="0">
              <a:latin typeface="Comic Sans MS" pitchFamily="66" charset="0"/>
            </a:endParaRPr>
          </a:p>
        </p:txBody>
      </p:sp>
      <p:pic>
        <p:nvPicPr>
          <p:cNvPr id="6" name="Рисунок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 b="25000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3203848" y="1628800"/>
            <a:ext cx="23762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chemeClr val="tx2"/>
                </a:solidFill>
                <a:latin typeface="Comic Sans MS" pitchFamily="66" charset="0"/>
              </a:rPr>
              <a:t>16 лет</a:t>
            </a:r>
            <a:endParaRPr lang="ru-RU" sz="9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04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80"/>
                            </p:stCondLst>
                            <p:childTnLst>
                              <p:par>
                                <p:cTn id="8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/>
          <a:lstStyle/>
          <a:p>
            <a:r>
              <a:rPr lang="ru-RU" u="sng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ru-RU" u="sng" dirty="0" smtClean="0">
                <a:effectLst/>
                <a:latin typeface="Comic Sans MS" pitchFamily="66" charset="0"/>
                <a:ea typeface="Calibri"/>
                <a:cs typeface="Times New Roman"/>
              </a:rPr>
              <a:t>Виды административных наказаний</a:t>
            </a:r>
            <a:r>
              <a:rPr lang="ru-RU" sz="2800" dirty="0" smtClean="0">
                <a:effectLst/>
                <a:latin typeface="Comic Sans MS" pitchFamily="66" charset="0"/>
                <a:ea typeface="Calibri"/>
                <a:cs typeface="Times New Roman"/>
              </a:rPr>
              <a:t>. </a:t>
            </a:r>
            <a:r>
              <a:rPr lang="ru-RU" sz="2400" dirty="0" smtClean="0">
                <a:effectLst/>
                <a:latin typeface="Comic Sans MS" pitchFamily="66" charset="0"/>
                <a:ea typeface="Calibri"/>
                <a:cs typeface="Times New Roman"/>
              </a:rPr>
              <a:t/>
            </a:r>
            <a:br>
              <a:rPr lang="ru-RU" sz="2400" dirty="0" smtClean="0">
                <a:effectLst/>
                <a:latin typeface="Comic Sans MS" pitchFamily="66" charset="0"/>
                <a:ea typeface="Calibri"/>
                <a:cs typeface="Times New Roman"/>
              </a:rPr>
            </a:br>
            <a:r>
              <a:rPr lang="ru-RU" sz="2400" dirty="0" smtClean="0">
                <a:effectLst/>
                <a:latin typeface="Comic Sans MS" pitchFamily="66" charset="0"/>
                <a:ea typeface="Calibri"/>
                <a:cs typeface="Times New Roman"/>
              </a:rPr>
              <a:t>1. За совершение административных правонарушений могут устанавливаться и применяться следующие административные наказания: – предупреждение; – административный штраф; – изъятие орудия совершения или предмета административного правонарушения; – лишение специального права, предоставленного физическому лицу; – административный арест; – конфискация орудия совершения или предмета административного правонарушения; – административное выдворение за пределы РФ иностранного гражданина или лица без гражданства; – дисквалификация</a:t>
            </a:r>
            <a:endParaRPr lang="ru-RU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33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84784"/>
          </a:xfrm>
          <a:solidFill>
            <a:schemeClr val="bg1">
              <a:alpha val="60001"/>
            </a:schemeClr>
          </a:solidFill>
          <a:ln/>
        </p:spPr>
        <p:txBody>
          <a:bodyPr/>
          <a:lstStyle/>
          <a:p>
            <a:r>
              <a:rPr lang="ru-RU" sz="3200" dirty="0" smtClean="0">
                <a:effectLst/>
                <a:latin typeface="Comic Sans MS" pitchFamily="66" charset="0"/>
                <a:ea typeface="Calibri"/>
                <a:cs typeface="Times New Roman"/>
              </a:rPr>
              <a:t>Потребление наркотических средств или психотропных веществ без назначения врача: </a:t>
            </a:r>
            <a:endParaRPr lang="ru-RU" sz="3200" dirty="0">
              <a:latin typeface="Comic Sans MS" pitchFamily="66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229600" cy="4824536"/>
          </a:xfrm>
          <a:solidFill>
            <a:schemeClr val="bg1">
              <a:alpha val="85001"/>
            </a:schemeClr>
          </a:solidFill>
        </p:spPr>
        <p:txBody>
          <a:bodyPr anchor="ctr"/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влечёт наложение административного штрафа в размере от пяти до десяти минимальных размеров оплаты труда или административный арест на срок до пятнадцати суток.</a:t>
            </a:r>
            <a:endParaRPr lang="ru-RU" sz="4000" dirty="0">
              <a:solidFill>
                <a:srgbClr val="A5002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920"/>
                            </p:stCondLst>
                            <p:childTnLst>
                              <p:par>
                                <p:cTn id="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42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/>
          <a:lstStyle/>
          <a:p>
            <a:r>
              <a:rPr lang="ru-RU" sz="2800" dirty="0" smtClean="0">
                <a:effectLst/>
                <a:latin typeface="Comic Sans MS" pitchFamily="66" charset="0"/>
                <a:ea typeface="Calibri"/>
                <a:cs typeface="Times New Roman"/>
              </a:rPr>
              <a:t>Мелкое хищение чужого имущества путём кражи, мошенничества, присвоения или растраты при отсутствии признаков преступлений: 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z="36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влечёт наложения административного штрафа в размере до трёхкратной стоимости похищенного имущества, но не менее одного минимального размера оплаты труда или административный арест на срок до пятнадцати суток.</a:t>
            </a:r>
            <a:endParaRPr lang="ru-RU" sz="3600" dirty="0">
              <a:solidFill>
                <a:srgbClr val="A5002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16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660"/>
                            </p:stCondLst>
                            <p:childTnLst>
                              <p:par>
                                <p:cTn id="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16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</p:spPr>
        <p:txBody>
          <a:bodyPr/>
          <a:lstStyle/>
          <a:p>
            <a:r>
              <a:rPr lang="ru-RU" sz="2800" dirty="0" smtClean="0">
                <a:effectLst/>
                <a:latin typeface="Comic Sans MS" pitchFamily="66" charset="0"/>
                <a:ea typeface="Calibri"/>
                <a:cs typeface="Times New Roman"/>
              </a:rPr>
              <a:t>Заведомо ложный вызов специализированных служб – пожарной охраны, милиции, скорой медицинской помощи или иных </a:t>
            </a:r>
            <a:r>
              <a:rPr lang="ru-RU" sz="2800" dirty="0" err="1" smtClean="0">
                <a:effectLst/>
                <a:latin typeface="Comic Sans MS" pitchFamily="66" charset="0"/>
                <a:ea typeface="Calibri"/>
                <a:cs typeface="Times New Roman"/>
              </a:rPr>
              <a:t>спец.служб</a:t>
            </a:r>
            <a:r>
              <a:rPr lang="ru-RU" sz="2800" dirty="0" smtClean="0">
                <a:effectLst/>
                <a:latin typeface="Comic Sans MS" pitchFamily="66" charset="0"/>
                <a:ea typeface="Calibri"/>
                <a:cs typeface="Times New Roman"/>
              </a:rPr>
              <a:t>: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влечёт наложение административного штрафа в размере от десяти до пятнадцати минимальных размеров оплаты труда</a:t>
            </a:r>
            <a:endParaRPr lang="ru-RU" sz="4000" dirty="0">
              <a:solidFill>
                <a:srgbClr val="A5002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09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620"/>
                            </p:stCondLst>
                            <p:childTnLst>
                              <p:par>
                                <p:cTn id="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12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/>
          <a:lstStyle/>
          <a:p>
            <a:r>
              <a:rPr lang="ru-RU" sz="2400" dirty="0" smtClean="0">
                <a:effectLst/>
                <a:latin typeface="Comic Sans MS" pitchFamily="66" charset="0"/>
                <a:ea typeface="Calibri"/>
                <a:cs typeface="Times New Roman"/>
              </a:rPr>
              <a:t>Мелкое хулиганство, то есть нарушение общественного порядка, выражающее явное неуважение к обществу, сопровождающее нецензурной бранью в общественных местах 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A50021"/>
                </a:solidFill>
                <a:effectLst/>
                <a:latin typeface="Comic Sans MS" pitchFamily="66" charset="0"/>
                <a:ea typeface="Calibri"/>
                <a:cs typeface="Times New Roman"/>
              </a:rPr>
              <a:t>влечёт наложение административного штрафа в размере от пяти до десяти минимальных размеров оплаты труда или административный арест на срок до пятнадцати суток. </a:t>
            </a:r>
            <a:endParaRPr lang="ru-RU" sz="4000" dirty="0">
              <a:solidFill>
                <a:srgbClr val="A5002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15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260"/>
                            </p:stCondLst>
                            <p:childTnLst>
                              <p:par>
                                <p:cTn id="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76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theme/theme1.xml><?xml version="1.0" encoding="utf-8"?>
<a:theme xmlns:a="http://schemas.openxmlformats.org/drawingml/2006/main" name="30_Redman">
  <a:themeElements>
    <a:clrScheme name="Red m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ed ma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d m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ma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ma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ma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ma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ma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30_Redman</Template>
  <TotalTime>69</TotalTime>
  <Words>432</Words>
  <Application>Microsoft Office PowerPoint</Application>
  <PresentationFormat>Экран (4:3)</PresentationFormat>
  <Paragraphs>35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Century Gothic</vt:lpstr>
      <vt:lpstr>30_Redman</vt:lpstr>
      <vt:lpstr>Подросток и закон</vt:lpstr>
      <vt:lpstr>Административные  правонарушения</vt:lpstr>
      <vt:lpstr>Формы вины</vt:lpstr>
      <vt:lpstr> Возраст, по достижении которого наступает административная ответственность. </vt:lpstr>
      <vt:lpstr> Виды административных наказаний.  1. За совершение административных правонарушений могут устанавливаться и применяться следующие административные наказания: – предупреждение; – административный штраф; – изъятие орудия совершения или предмета административного правонарушения; – лишение специального права, предоставленного физическому лицу; – административный арест; – конфискация орудия совершения или предмета административного правонарушения; – административное выдворение за пределы РФ иностранного гражданина или лица без гражданства; – дисквалификация</vt:lpstr>
      <vt:lpstr>Потребление наркотических средств или психотропных веществ без назначения врача: </vt:lpstr>
      <vt:lpstr>Мелкое хищение чужого имущества путём кражи, мошенничества, присвоения или растраты при отсутствии признаков преступлений: </vt:lpstr>
      <vt:lpstr>Заведомо ложный вызов специализированных служб – пожарной охраны, милиции, скорой медицинской помощи или иных спец.служб:</vt:lpstr>
      <vt:lpstr>Мелкое хулиганство, то есть нарушение общественного порядка, выражающее явное неуважение к обществу, сопровождающее нецензурной бранью в общественных местах </vt:lpstr>
      <vt:lpstr>Распитие алкогольной и спиртосодержащей продукции </vt:lpstr>
      <vt:lpstr> Юридическая ответственность </vt:lpstr>
      <vt:lpstr>  Уголовная ответственность несовершеннолет них  </vt:lpstr>
      <vt:lpstr>Формы наказания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Подросток и закон</dc:title>
  <dc:creator>Арт</dc:creator>
  <cp:lastModifiedBy>Арт</cp:lastModifiedBy>
  <cp:revision>7</cp:revision>
  <dcterms:created xsi:type="dcterms:W3CDTF">2012-02-23T09:00:23Z</dcterms:created>
  <dcterms:modified xsi:type="dcterms:W3CDTF">2012-02-23T10:09:31Z</dcterms:modified>
</cp:coreProperties>
</file>