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56" r:id="rId2"/>
    <p:sldId id="258" r:id="rId3"/>
    <p:sldId id="259" r:id="rId4"/>
    <p:sldId id="260" r:id="rId5"/>
    <p:sldId id="261" r:id="rId6"/>
    <p:sldId id="257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9144000" cy="6858000" type="screen4x3"/>
  <p:notesSz cx="6858000" cy="9144000"/>
  <p:defaultTextStyle>
    <a:defPPr>
      <a:defRPr lang="ru-RU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A50021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0960D8C-382E-453C-82A3-3A847125CCF4}" type="datetimeFigureOut">
              <a:rPr lang="ru-RU" smtClean="0"/>
              <a:t>23.02.2012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762BE6-D71E-4A3D-A053-F981DB74350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89285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762BE6-D71E-4A3D-A053-F981DB74350E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061058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750" y="60325"/>
            <a:ext cx="7772400" cy="1065213"/>
          </a:xfrm>
          <a:solidFill>
            <a:schemeClr val="bg1">
              <a:alpha val="30000"/>
            </a:schemeClr>
          </a:solidFill>
          <a:ln w="9525">
            <a:noFill/>
          </a:ln>
          <a:extLst>
            <a:ext uri="{91240B29-F687-4F45-9708-019B960494DF}">
              <a14:hiddenLine xmlns:a14="http://schemas.microsoft.com/office/drawing/2010/main" w="12700">
                <a:solidFill>
                  <a:schemeClr val="bg1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4800"/>
            </a:lvl1pPr>
          </a:lstStyle>
          <a:p>
            <a:pPr lvl="0"/>
            <a:r>
              <a:rPr lang="ru-RU" noProof="0" smtClean="0"/>
              <a:t>Образец заголовка</a:t>
            </a:r>
          </a:p>
        </p:txBody>
      </p:sp>
      <p:sp>
        <p:nvSpPr>
          <p:cNvPr id="3075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076825" y="4652963"/>
            <a:ext cx="3592513" cy="1249362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chemeClr val="bg1">
                    <a:alpha val="70000"/>
                  </a:schemeClr>
                </a:solidFill>
              </a14:hiddenFill>
            </a:ext>
          </a:extLst>
        </p:spPr>
        <p:txBody>
          <a:bodyPr/>
          <a:lstStyle>
            <a:lvl1pPr marL="0" indent="0" algn="ctr">
              <a:buFontTx/>
              <a:buNone/>
              <a:defRPr sz="2000">
                <a:solidFill>
                  <a:srgbClr val="CC0000"/>
                </a:solidFill>
              </a:defRPr>
            </a:lvl1pPr>
          </a:lstStyle>
          <a:p>
            <a:pPr lvl="0"/>
            <a:r>
              <a:rPr lang="ru-RU" noProof="0" smtClean="0"/>
              <a:t>Образец подзаголовка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dt" sz="half" idx="2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3077" name="Rectangle 5"/>
          <p:cNvSpPr>
            <a:spLocks noGrp="1" noChangeArrowheads="1"/>
          </p:cNvSpPr>
          <p:nvPr>
            <p:ph type="ftr" sz="quarter" idx="3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3078" name="Rectangle 6"/>
          <p:cNvSpPr>
            <a:spLocks noGrp="1" noChangeArrowheads="1"/>
          </p:cNvSpPr>
          <p:nvPr>
            <p:ph type="sldNum" sz="quarter" idx="4"/>
          </p:nvPr>
        </p:nvSpPr>
        <p:spPr/>
        <p:txBody>
          <a:bodyPr/>
          <a:lstStyle>
            <a:lvl1pPr>
              <a:defRPr b="1">
                <a:latin typeface="+mn-lt"/>
              </a:defRPr>
            </a:lvl1pPr>
          </a:lstStyle>
          <a:p>
            <a:fld id="{6C53DB8B-6B09-47BC-A479-07D42C79FFC5}" type="slidenum">
              <a:rPr lang="ru-RU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A8AACBB-AB88-498E-BE2E-F971C3876075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45980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F86D8B-A7BA-4043-87D0-B78F3F19FA2C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17964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C2B621AC-E599-41B7-A982-90C1B8B79B02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827974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9521610-28D9-4921-9308-2D89F8603849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80290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73E9DB5A-91E5-48B1-95EA-8B062D56E063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17680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BE1BFCA-1154-48F1-8AA5-925BA0F8FCC4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6883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8F898AF-19E2-4DAE-B654-7199682556DE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233698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843C4EB-1EA2-4469-97D6-10379A299118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488913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05953B6-9463-4EF0-BDBB-F7BB9360015F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7603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713F1CC-CEA8-43A3-9344-829023ED6E31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803145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922337"/>
          </a:xfrm>
          <a:prstGeom prst="rect">
            <a:avLst/>
          </a:prstGeom>
          <a:solidFill>
            <a:schemeClr val="bg1">
              <a:alpha val="50000"/>
            </a:schemeClr>
          </a:solidFill>
          <a:ln w="12700">
            <a:solidFill>
              <a:schemeClr val="bg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solidFill>
            <a:schemeClr val="bg1">
              <a:alpha val="70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8E59B057-9038-40D6-B193-2AA93EF371F2}" type="slidenum">
              <a:rPr lang="ru-RU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A50021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A50021"/>
          </a:solidFill>
          <a:latin typeface="Century Gothic" pitchFamily="34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A50021"/>
          </a:solidFill>
          <a:latin typeface="Century Gothic" pitchFamily="34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A50021"/>
          </a:solidFill>
          <a:latin typeface="Century Gothic" pitchFamily="34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A50021"/>
          </a:solidFill>
          <a:latin typeface="Century Gothic" pitchFamily="34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A50021"/>
          </a:solidFill>
          <a:latin typeface="Century Gothic" pitchFamily="34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A50021"/>
          </a:solidFill>
          <a:latin typeface="Century Gothic" pitchFamily="34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A50021"/>
          </a:solidFill>
          <a:latin typeface="Century Gothic" pitchFamily="34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A50021"/>
          </a:solidFill>
          <a:latin typeface="Century Gothic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 b="1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 b="1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 b="1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 b="1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 b="1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2"/>
          <p:cNvSpPr>
            <a:spLocks noGrp="1" noChangeArrowheads="1"/>
          </p:cNvSpPr>
          <p:nvPr>
            <p:ph type="ctrTitle"/>
          </p:nvPr>
        </p:nvSpPr>
        <p:spPr>
          <a:xfrm>
            <a:off x="539750" y="60325"/>
            <a:ext cx="8064698" cy="1065213"/>
          </a:xfrm>
        </p:spPr>
        <p:txBody>
          <a:bodyPr/>
          <a:lstStyle/>
          <a:p>
            <a:r>
              <a:rPr lang="ru-RU" sz="6000" dirty="0" smtClean="0">
                <a:latin typeface="Comic Sans MS" pitchFamily="66" charset="0"/>
              </a:rPr>
              <a:t>Подросток и закон</a:t>
            </a:r>
            <a:endParaRPr lang="ru-RU" sz="6000" dirty="0">
              <a:latin typeface="Comic Sans MS" pitchFamily="66" charset="0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00" y="1340768"/>
            <a:ext cx="7200800" cy="5400600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5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0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7504" y="274638"/>
            <a:ext cx="8928992" cy="922337"/>
          </a:xfrm>
        </p:spPr>
        <p:txBody>
          <a:bodyPr/>
          <a:lstStyle/>
          <a:p>
            <a:r>
              <a:rPr lang="ru-RU" sz="3600" dirty="0" smtClean="0">
                <a:effectLst/>
                <a:latin typeface="Comic Sans MS" pitchFamily="66" charset="0"/>
                <a:ea typeface="Calibri"/>
                <a:cs typeface="Times New Roman"/>
              </a:rPr>
              <a:t>Распитие алкогольной и спиртосодержащей продукции </a:t>
            </a:r>
            <a:endParaRPr lang="ru-RU" sz="3600" dirty="0">
              <a:latin typeface="Comic Sans MS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09120"/>
          </a:xfrm>
        </p:spPr>
        <p:txBody>
          <a:bodyPr anchor="ctr"/>
          <a:lstStyle/>
          <a:p>
            <a:pPr marL="0" indent="0" algn="ctr">
              <a:buNone/>
            </a:pPr>
            <a:r>
              <a:rPr lang="ru-RU" sz="4000" dirty="0" smtClean="0">
                <a:solidFill>
                  <a:srgbClr val="A50021"/>
                </a:solidFill>
                <a:effectLst/>
                <a:latin typeface="Comic Sans MS" pitchFamily="66" charset="0"/>
                <a:ea typeface="Calibri"/>
                <a:cs typeface="Times New Roman"/>
              </a:rPr>
              <a:t>влечёт наложение административного штрафа в размере от трёх до пяти минимальных размеров оплаты труда.</a:t>
            </a:r>
            <a:endParaRPr lang="ru-RU" sz="4000" dirty="0">
              <a:solidFill>
                <a:srgbClr val="A50021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048305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380"/>
                            </p:stCondLst>
                            <p:childTnLst>
                              <p:par>
                                <p:cTn id="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880"/>
                            </p:stCondLst>
                            <p:childTnLst>
                              <p:par>
                                <p:cTn id="1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effectLst/>
                <a:latin typeface="Comic Sans MS" pitchFamily="66" charset="0"/>
                <a:ea typeface="Calibri"/>
                <a:cs typeface="Times New Roman"/>
              </a:rPr>
              <a:t> Юридическая ответственность </a:t>
            </a:r>
            <a:endParaRPr lang="ru-RU" dirty="0">
              <a:latin typeface="Comic Sans MS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/>
        <p:txBody>
          <a:bodyPr anchor="ctr"/>
          <a:lstStyle/>
          <a:p>
            <a:pPr marL="0" indent="0" algn="ctr">
              <a:buNone/>
            </a:pPr>
            <a:r>
              <a:rPr lang="ru-RU" sz="3200" dirty="0" smtClean="0">
                <a:solidFill>
                  <a:srgbClr val="A50021"/>
                </a:solidFill>
                <a:effectLst/>
                <a:latin typeface="Comic Sans MS" pitchFamily="66" charset="0"/>
                <a:ea typeface="Calibri"/>
                <a:cs typeface="Times New Roman"/>
              </a:rPr>
              <a:t>Понятие юридической ответственности является одним из видов социальной ответственности. </a:t>
            </a:r>
            <a:endParaRPr lang="ru-RU" sz="3200" dirty="0">
              <a:solidFill>
                <a:srgbClr val="A50021"/>
              </a:solidFill>
              <a:latin typeface="Comic Sans MS" pitchFamily="66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32040" y="1412776"/>
            <a:ext cx="3744416" cy="5184576"/>
          </a:xfrm>
        </p:spPr>
      </p:pic>
    </p:spTree>
    <p:extLst>
      <p:ext uri="{BB962C8B-B14F-4D97-AF65-F5344CB8AC3E}">
        <p14:creationId xmlns:p14="http://schemas.microsoft.com/office/powerpoint/2010/main" val="2977859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75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250"/>
                            </p:stCondLst>
                            <p:childTnLst>
                              <p:par>
                                <p:cTn id="2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3923928" cy="1988840"/>
          </a:xfrm>
        </p:spPr>
        <p:txBody>
          <a:bodyPr anchor="ctr"/>
          <a:lstStyle/>
          <a:p>
            <a:pPr algn="ctr"/>
            <a:r>
              <a:rPr lang="ru-RU" dirty="0" smtClean="0">
                <a:effectLst/>
                <a:latin typeface="Calibri"/>
                <a:ea typeface="Calibri"/>
                <a:cs typeface="Times New Roman"/>
              </a:rPr>
              <a:t/>
            </a:r>
            <a:br>
              <a:rPr lang="ru-RU" dirty="0" smtClean="0">
                <a:effectLst/>
                <a:latin typeface="Calibri"/>
                <a:ea typeface="Calibri"/>
                <a:cs typeface="Times New Roman"/>
              </a:rPr>
            </a:br>
            <a:r>
              <a:rPr lang="ru-RU" dirty="0">
                <a:latin typeface="Calibri"/>
                <a:ea typeface="Calibri"/>
                <a:cs typeface="Times New Roman"/>
              </a:rPr>
              <a:t/>
            </a:r>
            <a:br>
              <a:rPr lang="ru-RU" dirty="0">
                <a:latin typeface="Calibri"/>
                <a:ea typeface="Calibri"/>
                <a:cs typeface="Times New Roman"/>
              </a:rPr>
            </a:br>
            <a:r>
              <a:rPr lang="ru-RU" sz="3200" u="sng" dirty="0" smtClean="0">
                <a:effectLst/>
                <a:latin typeface="Comic Sans MS" pitchFamily="66" charset="0"/>
                <a:ea typeface="Calibri"/>
                <a:cs typeface="Times New Roman"/>
              </a:rPr>
              <a:t>Уголовная ответственность </a:t>
            </a:r>
            <a:r>
              <a:rPr lang="ru-RU" sz="3200" u="sng" dirty="0" err="1" smtClean="0">
                <a:effectLst/>
                <a:latin typeface="Comic Sans MS" pitchFamily="66" charset="0"/>
                <a:ea typeface="Calibri"/>
                <a:cs typeface="Times New Roman"/>
              </a:rPr>
              <a:t>несовершеннолет</a:t>
            </a:r>
            <a:r>
              <a:rPr lang="ru-RU" sz="3200" u="sng" dirty="0" smtClean="0">
                <a:effectLst/>
                <a:latin typeface="Comic Sans MS" pitchFamily="66" charset="0"/>
                <a:ea typeface="Calibri"/>
                <a:cs typeface="Times New Roman"/>
              </a:rPr>
              <a:t/>
            </a:r>
            <a:br>
              <a:rPr lang="ru-RU" sz="3200" u="sng" dirty="0" smtClean="0">
                <a:effectLst/>
                <a:latin typeface="Comic Sans MS" pitchFamily="66" charset="0"/>
                <a:ea typeface="Calibri"/>
                <a:cs typeface="Times New Roman"/>
              </a:rPr>
            </a:br>
            <a:r>
              <a:rPr lang="ru-RU" sz="3200" u="sng" dirty="0" smtClean="0">
                <a:effectLst/>
                <a:latin typeface="Comic Sans MS" pitchFamily="66" charset="0"/>
                <a:ea typeface="Calibri"/>
                <a:cs typeface="Times New Roman"/>
              </a:rPr>
              <a:t>них </a:t>
            </a:r>
            <a:br>
              <a:rPr lang="ru-RU" sz="3200" u="sng" dirty="0" smtClean="0">
                <a:effectLst/>
                <a:latin typeface="Comic Sans MS" pitchFamily="66" charset="0"/>
                <a:ea typeface="Calibri"/>
                <a:cs typeface="Times New Roman"/>
              </a:rPr>
            </a:br>
            <a:endParaRPr lang="ru-RU" sz="3200" u="sng" dirty="0">
              <a:latin typeface="Comic Sans MS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51920" y="273050"/>
            <a:ext cx="5040560" cy="6252294"/>
          </a:xfrm>
        </p:spPr>
        <p:txBody>
          <a:bodyPr anchor="ctr"/>
          <a:lstStyle/>
          <a:p>
            <a:pPr marL="0" indent="0" algn="ctr">
              <a:buNone/>
            </a:pPr>
            <a:r>
              <a:rPr lang="ru-RU" sz="3600" dirty="0" smtClean="0">
                <a:solidFill>
                  <a:srgbClr val="A50021"/>
                </a:solidFill>
                <a:effectLst/>
                <a:latin typeface="Comic Sans MS" pitchFamily="66" charset="0"/>
                <a:ea typeface="Calibri"/>
                <a:cs typeface="Times New Roman"/>
              </a:rPr>
              <a:t> </a:t>
            </a:r>
            <a:r>
              <a:rPr lang="ru-RU" sz="3600" u="sng" dirty="0" smtClean="0">
                <a:solidFill>
                  <a:srgbClr val="A50021"/>
                </a:solidFill>
                <a:effectLst/>
                <a:latin typeface="Comic Sans MS" pitchFamily="66" charset="0"/>
                <a:ea typeface="Calibri"/>
                <a:cs typeface="Times New Roman"/>
              </a:rPr>
              <a:t>Несовершеннолетним</a:t>
            </a:r>
            <a:r>
              <a:rPr lang="ru-RU" sz="3600" dirty="0" smtClean="0">
                <a:solidFill>
                  <a:srgbClr val="A50021"/>
                </a:solidFill>
                <a:effectLst/>
                <a:latin typeface="Comic Sans MS" pitchFamily="66" charset="0"/>
                <a:ea typeface="Calibri"/>
                <a:cs typeface="Times New Roman"/>
              </a:rPr>
              <a:t>и </a:t>
            </a:r>
          </a:p>
          <a:p>
            <a:pPr marL="0" indent="0" algn="ctr">
              <a:buNone/>
            </a:pPr>
            <a:r>
              <a:rPr lang="ru-RU" sz="3600" dirty="0" smtClean="0">
                <a:solidFill>
                  <a:srgbClr val="A50021"/>
                </a:solidFill>
                <a:effectLst/>
                <a:latin typeface="Comic Sans MS" pitchFamily="66" charset="0"/>
                <a:ea typeface="Calibri"/>
                <a:cs typeface="Times New Roman"/>
              </a:rPr>
              <a:t>признаются лица, которым ко времени совершения преступления исполнилось четырнадцать, но не исполнилось восемнадцать</a:t>
            </a:r>
            <a:endParaRPr lang="ru-RU" sz="3600" dirty="0">
              <a:solidFill>
                <a:srgbClr val="A50021"/>
              </a:solidFill>
              <a:latin typeface="Comic Sans MS" pitchFamily="66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2636912"/>
            <a:ext cx="3008313" cy="3489251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88840"/>
            <a:ext cx="3995936" cy="486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86773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1000"/>
                            </p:stCondLst>
                            <p:childTnLst>
                              <p:par>
                                <p:cTn id="12" presetID="3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9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900" decel="100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3000"/>
                            </p:stCondLst>
                            <p:childTnLst>
                              <p:par>
                                <p:cTn id="26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4000"/>
                            </p:stCondLst>
                            <p:childTnLst>
                              <p:par>
                                <p:cTn id="33" presetID="3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4638"/>
            <a:ext cx="9144000" cy="922337"/>
          </a:xfrm>
        </p:spPr>
        <p:txBody>
          <a:bodyPr/>
          <a:lstStyle/>
          <a:p>
            <a:r>
              <a:rPr lang="ru-RU" sz="4400" dirty="0" smtClean="0">
                <a:latin typeface="Comic Sans MS" pitchFamily="66" charset="0"/>
              </a:rPr>
              <a:t>Формы наказания</a:t>
            </a:r>
            <a:endParaRPr lang="ru-RU" sz="4400" dirty="0">
              <a:latin typeface="Comic Sans MS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462" y="1340768"/>
            <a:ext cx="9122537" cy="5517232"/>
          </a:xfrm>
        </p:spPr>
        <p:txBody>
          <a:bodyPr/>
          <a:lstStyle/>
          <a:p>
            <a:pPr marL="0" indent="0" algn="ctr">
              <a:buNone/>
            </a:pPr>
            <a:r>
              <a:rPr lang="ru-RU" sz="2400" dirty="0" smtClean="0">
                <a:solidFill>
                  <a:srgbClr val="A50021"/>
                </a:solidFill>
                <a:effectLst/>
                <a:latin typeface="Comic Sans MS" pitchFamily="66" charset="0"/>
                <a:ea typeface="Calibri"/>
                <a:cs typeface="Times New Roman"/>
              </a:rPr>
              <a:t>1 Несовершеннолетние могут быть помещены в специальные учебно-воспитательные учреждения закрытого типа органа управления образования. </a:t>
            </a:r>
          </a:p>
          <a:p>
            <a:pPr marL="0" indent="0" algn="ctr">
              <a:buNone/>
            </a:pPr>
            <a:endParaRPr lang="ru-RU" sz="2400" dirty="0" smtClean="0">
              <a:solidFill>
                <a:srgbClr val="A50021"/>
              </a:solidFill>
              <a:latin typeface="Comic Sans MS" pitchFamily="66" charset="0"/>
              <a:ea typeface="Calibri"/>
              <a:cs typeface="Times New Roman"/>
            </a:endParaRPr>
          </a:p>
          <a:p>
            <a:pPr marL="0" indent="0" algn="ctr">
              <a:buNone/>
            </a:pPr>
            <a:r>
              <a:rPr lang="ru-RU" sz="2400" dirty="0" smtClean="0">
                <a:solidFill>
                  <a:srgbClr val="A50021"/>
                </a:solidFill>
                <a:latin typeface="Comic Sans MS" pitchFamily="66" charset="0"/>
                <a:ea typeface="Calibri"/>
                <a:cs typeface="Times New Roman"/>
              </a:rPr>
              <a:t>2</a:t>
            </a:r>
            <a:r>
              <a:rPr lang="ru-RU" sz="2400" dirty="0" smtClean="0">
                <a:solidFill>
                  <a:srgbClr val="A50021"/>
                </a:solidFill>
                <a:effectLst/>
                <a:latin typeface="Comic Sans MS" pitchFamily="66" charset="0"/>
                <a:ea typeface="Calibri"/>
                <a:cs typeface="Times New Roman"/>
              </a:rPr>
              <a:t> Срок лишения свободы не может превышать 10 лет. </a:t>
            </a:r>
          </a:p>
          <a:p>
            <a:pPr marL="0" indent="0" algn="ctr">
              <a:buNone/>
            </a:pPr>
            <a:endParaRPr lang="ru-RU" sz="2400" dirty="0" smtClean="0">
              <a:solidFill>
                <a:srgbClr val="A50021"/>
              </a:solidFill>
              <a:latin typeface="Comic Sans MS" pitchFamily="66" charset="0"/>
              <a:ea typeface="Calibri"/>
              <a:cs typeface="Times New Roman"/>
            </a:endParaRPr>
          </a:p>
          <a:p>
            <a:pPr marL="0" indent="0" algn="ctr">
              <a:buNone/>
            </a:pPr>
            <a:r>
              <a:rPr lang="ru-RU" sz="2400" dirty="0" smtClean="0">
                <a:solidFill>
                  <a:srgbClr val="A50021"/>
                </a:solidFill>
                <a:latin typeface="Comic Sans MS" pitchFamily="66" charset="0"/>
                <a:ea typeface="Calibri"/>
                <a:cs typeface="Times New Roman"/>
              </a:rPr>
              <a:t>3</a:t>
            </a:r>
            <a:r>
              <a:rPr lang="ru-RU" sz="2400" dirty="0" smtClean="0">
                <a:solidFill>
                  <a:srgbClr val="A50021"/>
                </a:solidFill>
                <a:effectLst/>
                <a:latin typeface="Comic Sans MS" pitchFamily="66" charset="0"/>
                <a:ea typeface="Calibri"/>
                <a:cs typeface="Times New Roman"/>
              </a:rPr>
              <a:t> Лишение свободы отбывается несовершеннолетними в </a:t>
            </a:r>
            <a:r>
              <a:rPr lang="ru-RU" sz="2400" dirty="0" err="1" smtClean="0">
                <a:solidFill>
                  <a:srgbClr val="A50021"/>
                </a:solidFill>
                <a:effectLst/>
                <a:latin typeface="Comic Sans MS" pitchFamily="66" charset="0"/>
                <a:ea typeface="Calibri"/>
                <a:cs typeface="Times New Roman"/>
              </a:rPr>
              <a:t>воспитательно</a:t>
            </a:r>
            <a:r>
              <a:rPr lang="ru-RU" sz="2400" dirty="0" smtClean="0">
                <a:solidFill>
                  <a:srgbClr val="A50021"/>
                </a:solidFill>
                <a:effectLst/>
                <a:latin typeface="Comic Sans MS" pitchFamily="66" charset="0"/>
                <a:ea typeface="Calibri"/>
                <a:cs typeface="Times New Roman"/>
              </a:rPr>
              <a:t>-трудовых колониях общего и усиленного режима. Статья 88. Видами наказаний, назначаемых несовершеннолетним, являются: – штраф; – лишение права заниматься определённой деятельностью; – обязательные работы; – исправительные работы; – арест; – лишение свободы на определённый срок. </a:t>
            </a:r>
            <a:endParaRPr lang="ru-RU" sz="2400" dirty="0">
              <a:solidFill>
                <a:srgbClr val="A50021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093190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000"/>
                            </p:stCondLst>
                            <p:childTnLst>
                              <p:par>
                                <p:cTn id="17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1500"/>
                            </p:stCondLst>
                            <p:childTnLst>
                              <p:par>
                                <p:cTn id="23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2000"/>
                            </p:stCondLst>
                            <p:childTnLst>
                              <p:par>
                                <p:cTn id="29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2564903"/>
            <a:ext cx="8856984" cy="2304257"/>
          </a:xfrm>
          <a:effectLst>
            <a:softEdge rad="635000"/>
          </a:effectLst>
        </p:spPr>
        <p:txBody>
          <a:bodyPr anchor="ctr"/>
          <a:lstStyle/>
          <a:p>
            <a:pPr marL="0" lvl="0" indent="0" algn="ctr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ru-RU" sz="4800" kern="1200" dirty="0">
                <a:solidFill>
                  <a:srgbClr val="A50021"/>
                </a:solidFill>
                <a:latin typeface="Comic Sans MS" pitchFamily="66" charset="0"/>
                <a:cs typeface="Arial" charset="0"/>
              </a:rPr>
              <a:t>Гаси искру до пожара, </a:t>
            </a:r>
          </a:p>
          <a:p>
            <a:pPr marL="0" lvl="0" indent="0" algn="ctr">
              <a:lnSpc>
                <a:spcPct val="150000"/>
              </a:lnSpc>
              <a:spcBef>
                <a:spcPct val="0"/>
              </a:spcBef>
              <a:buNone/>
              <a:defRPr/>
            </a:pPr>
            <a:r>
              <a:rPr lang="ru-RU" sz="4800" kern="1200" dirty="0">
                <a:solidFill>
                  <a:srgbClr val="A50021"/>
                </a:solidFill>
                <a:latin typeface="Comic Sans MS" pitchFamily="66" charset="0"/>
                <a:cs typeface="Arial" charset="0"/>
              </a:rPr>
              <a:t>беду отводи до удара!</a:t>
            </a:r>
          </a:p>
          <a:p>
            <a:pPr algn="ctr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8856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 tmFilter="0,0; .5, 1; 1, 1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500"/>
                            </p:stCondLst>
                            <p:childTnLst>
                              <p:par>
                                <p:cTn id="13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1850"/>
                            </p:stCondLst>
                            <p:childTnLst>
                              <p:par>
                                <p:cTn id="21" presetID="41" presetClass="entr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7" dur="500" tmFilter="0,0; .5, 1; 1, 1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-23370" y="332656"/>
            <a:ext cx="9144000" cy="922337"/>
          </a:xfrm>
        </p:spPr>
        <p:txBody>
          <a:bodyPr/>
          <a:lstStyle/>
          <a:p>
            <a:r>
              <a:rPr lang="ru-RU" sz="3600" u="sng" dirty="0" smtClean="0">
                <a:latin typeface="Comic Sans MS" pitchFamily="66" charset="0"/>
                <a:ea typeface="Calibri"/>
                <a:cs typeface="Times New Roman"/>
              </a:rPr>
              <a:t>А</a:t>
            </a:r>
            <a:r>
              <a:rPr lang="ru-RU" sz="3600" u="sng" dirty="0" smtClean="0">
                <a:effectLst/>
                <a:latin typeface="Comic Sans MS" pitchFamily="66" charset="0"/>
                <a:ea typeface="Calibri"/>
                <a:cs typeface="Times New Roman"/>
              </a:rPr>
              <a:t>дминистративные  правонарушения</a:t>
            </a:r>
            <a:endParaRPr lang="ru-RU" sz="3600" u="sng" dirty="0">
              <a:latin typeface="Comic Sans MS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340768"/>
            <a:ext cx="4038600" cy="5517232"/>
          </a:xfrm>
        </p:spPr>
        <p:txBody>
          <a:bodyPr anchor="ctr"/>
          <a:lstStyle/>
          <a:p>
            <a:pPr marL="0" indent="0" algn="ctr">
              <a:buNone/>
            </a:pPr>
            <a:r>
              <a:rPr lang="ru-RU" dirty="0" smtClean="0">
                <a:solidFill>
                  <a:srgbClr val="A50021"/>
                </a:solidFill>
                <a:effectLst/>
                <a:latin typeface="Comic Sans MS" pitchFamily="66" charset="0"/>
                <a:ea typeface="Calibri"/>
                <a:cs typeface="Times New Roman"/>
              </a:rPr>
              <a:t>1.Административным правонарушением признаётся противоправное, виновное действие (бездействие) физического или юридического лица, за которое настоящим Кодексом установлена административная ответственность</a:t>
            </a:r>
            <a:endParaRPr lang="ru-RU" dirty="0">
              <a:solidFill>
                <a:srgbClr val="A50021"/>
              </a:solidFill>
              <a:latin typeface="Comic Sans MS" pitchFamily="66" charset="0"/>
            </a:endParaRPr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76056" y="1340768"/>
            <a:ext cx="3600400" cy="5517232"/>
          </a:xfrm>
        </p:spPr>
      </p:pic>
    </p:spTree>
    <p:extLst>
      <p:ext uri="{BB962C8B-B14F-4D97-AF65-F5344CB8AC3E}">
        <p14:creationId xmlns:p14="http://schemas.microsoft.com/office/powerpoint/2010/main" val="2368980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5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73050"/>
            <a:ext cx="3465513" cy="1162050"/>
          </a:xfrm>
        </p:spPr>
        <p:txBody>
          <a:bodyPr anchor="ctr"/>
          <a:lstStyle/>
          <a:p>
            <a:pPr algn="ctr"/>
            <a:r>
              <a:rPr lang="ru-RU" sz="4000" u="sng" dirty="0" smtClean="0">
                <a:latin typeface="Comic Sans MS" pitchFamily="66" charset="0"/>
              </a:rPr>
              <a:t>Формы вины</a:t>
            </a:r>
            <a:endParaRPr lang="ru-RU" sz="4000" u="sng" dirty="0">
              <a:latin typeface="Comic Sans MS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91880" y="0"/>
            <a:ext cx="5194920" cy="6858000"/>
          </a:xfrm>
        </p:spPr>
        <p:txBody>
          <a:bodyPr/>
          <a:lstStyle/>
          <a:p>
            <a:pPr marL="0" indent="0" algn="ctr">
              <a:buNone/>
            </a:pPr>
            <a:endParaRPr lang="ru-RU" sz="1800" dirty="0" smtClean="0">
              <a:solidFill>
                <a:srgbClr val="A50021"/>
              </a:solidFill>
              <a:effectLst/>
              <a:latin typeface="Comic Sans MS" pitchFamily="66" charset="0"/>
              <a:ea typeface="Calibri"/>
              <a:cs typeface="Times New Roman"/>
            </a:endParaRPr>
          </a:p>
          <a:p>
            <a:pPr marL="0" indent="0" algn="ctr">
              <a:buNone/>
            </a:pPr>
            <a:r>
              <a:rPr lang="ru-RU" sz="1800" dirty="0" smtClean="0">
                <a:solidFill>
                  <a:srgbClr val="A50021"/>
                </a:solidFill>
                <a:effectLst/>
                <a:latin typeface="Comic Sans MS" pitchFamily="66" charset="0"/>
                <a:ea typeface="Calibri"/>
                <a:cs typeface="Times New Roman"/>
              </a:rPr>
              <a:t>1.Административное правонарушение признаётся совершённым умышленно, если лицо, его совершившее, сознавало противоправный характер своего действия (бездействия), предвидело его вредные последствия и желало наступления таких последствий или сознательно их допускало либо относилось к ним безразлично.</a:t>
            </a:r>
          </a:p>
          <a:p>
            <a:pPr marL="0" indent="0" algn="ctr">
              <a:buNone/>
            </a:pPr>
            <a:endParaRPr lang="ru-RU" sz="1800" dirty="0" smtClean="0">
              <a:solidFill>
                <a:srgbClr val="A50021"/>
              </a:solidFill>
              <a:effectLst/>
              <a:latin typeface="Comic Sans MS" pitchFamily="66" charset="0"/>
              <a:ea typeface="Calibri"/>
              <a:cs typeface="Times New Roman"/>
            </a:endParaRPr>
          </a:p>
          <a:p>
            <a:pPr marL="0" indent="0" algn="ctr">
              <a:buNone/>
            </a:pPr>
            <a:r>
              <a:rPr lang="ru-RU" sz="1800" dirty="0" smtClean="0">
                <a:solidFill>
                  <a:srgbClr val="A50021"/>
                </a:solidFill>
                <a:effectLst/>
                <a:latin typeface="Comic Sans MS" pitchFamily="66" charset="0"/>
                <a:ea typeface="Calibri"/>
                <a:cs typeface="Times New Roman"/>
              </a:rPr>
              <a:t>2. Административное правонарушение признаётся совершённым по неосторожности, если лицо, его совершившее, предвидело возможность наступления вредных последствий своего действия (бездействия), но без достаточных к тому оснований самонадеянно рассчитывало на предотвращение таких последствий либо не предвидело возможности наступления таких последствий, хотя должно было и могло их предвидеть </a:t>
            </a:r>
            <a:endParaRPr lang="ru-RU" sz="1800" dirty="0">
              <a:solidFill>
                <a:srgbClr val="A50021"/>
              </a:solidFill>
              <a:latin typeface="Comic Sans MS" pitchFamily="66" charset="0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12776"/>
            <a:ext cx="3563888" cy="54452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01631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2000"/>
                            </p:stCondLst>
                            <p:childTnLst>
                              <p:par>
                                <p:cTn id="11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1000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55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build="p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4800600"/>
            <a:ext cx="8640960" cy="1652736"/>
          </a:xfrm>
        </p:spPr>
        <p:txBody>
          <a:bodyPr anchor="ctr"/>
          <a:lstStyle/>
          <a:p>
            <a:pPr algn="ctr"/>
            <a:r>
              <a:rPr lang="ru-RU" sz="2400" dirty="0" smtClean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ru-RU" sz="3200" dirty="0" smtClean="0">
                <a:effectLst/>
                <a:latin typeface="Comic Sans MS" pitchFamily="66" charset="0"/>
                <a:ea typeface="Calibri"/>
                <a:cs typeface="Times New Roman"/>
              </a:rPr>
              <a:t>Возраст, по достижении которого наступает административная ответственность. </a:t>
            </a:r>
            <a:endParaRPr lang="ru-RU" sz="3200" dirty="0">
              <a:latin typeface="Comic Sans MS" pitchFamily="66" charset="0"/>
            </a:endParaRPr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5000" b="25000"/>
          <a:stretch>
            <a:fillRect/>
          </a:stretch>
        </p:blipFill>
        <p:spPr/>
      </p:pic>
      <p:sp>
        <p:nvSpPr>
          <p:cNvPr id="5" name="TextBox 4"/>
          <p:cNvSpPr txBox="1"/>
          <p:nvPr/>
        </p:nvSpPr>
        <p:spPr>
          <a:xfrm>
            <a:off x="3203848" y="1628800"/>
            <a:ext cx="2376264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9600" b="1" dirty="0" smtClean="0">
                <a:solidFill>
                  <a:schemeClr val="tx2"/>
                </a:solidFill>
                <a:latin typeface="Comic Sans MS" pitchFamily="66" charset="0"/>
              </a:rPr>
              <a:t>16 лет</a:t>
            </a:r>
            <a:endParaRPr lang="ru-RU" sz="9600" b="1" dirty="0">
              <a:solidFill>
                <a:schemeClr val="tx2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760435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580"/>
                            </p:stCondLst>
                            <p:childTnLst>
                              <p:par>
                                <p:cTn id="8" presetID="18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466730"/>
          </a:xfrm>
        </p:spPr>
        <p:txBody>
          <a:bodyPr/>
          <a:lstStyle/>
          <a:p>
            <a:r>
              <a:rPr lang="ru-RU" u="sng" dirty="0" smtClean="0">
                <a:effectLst/>
                <a:latin typeface="Calibri"/>
                <a:ea typeface="Calibri"/>
                <a:cs typeface="Times New Roman"/>
              </a:rPr>
              <a:t> </a:t>
            </a:r>
            <a:r>
              <a:rPr lang="ru-RU" u="sng" dirty="0" smtClean="0">
                <a:effectLst/>
                <a:latin typeface="Comic Sans MS" pitchFamily="66" charset="0"/>
                <a:ea typeface="Calibri"/>
                <a:cs typeface="Times New Roman"/>
              </a:rPr>
              <a:t>Виды административных наказаний</a:t>
            </a:r>
            <a:r>
              <a:rPr lang="ru-RU" sz="2800" dirty="0" smtClean="0">
                <a:effectLst/>
                <a:latin typeface="Comic Sans MS" pitchFamily="66" charset="0"/>
                <a:ea typeface="Calibri"/>
                <a:cs typeface="Times New Roman"/>
              </a:rPr>
              <a:t>. </a:t>
            </a:r>
            <a:r>
              <a:rPr lang="ru-RU" sz="2400" dirty="0" smtClean="0">
                <a:effectLst/>
                <a:latin typeface="Comic Sans MS" pitchFamily="66" charset="0"/>
                <a:ea typeface="Calibri"/>
                <a:cs typeface="Times New Roman"/>
              </a:rPr>
              <a:t/>
            </a:r>
            <a:br>
              <a:rPr lang="ru-RU" sz="2400" dirty="0" smtClean="0">
                <a:effectLst/>
                <a:latin typeface="Comic Sans MS" pitchFamily="66" charset="0"/>
                <a:ea typeface="Calibri"/>
                <a:cs typeface="Times New Roman"/>
              </a:rPr>
            </a:br>
            <a:r>
              <a:rPr lang="ru-RU" sz="2400" dirty="0" smtClean="0">
                <a:effectLst/>
                <a:latin typeface="Comic Sans MS" pitchFamily="66" charset="0"/>
                <a:ea typeface="Calibri"/>
                <a:cs typeface="Times New Roman"/>
              </a:rPr>
              <a:t>1. За совершение административных правонарушений могут устанавливаться и применяться следующие административные наказания: – предупреждение; – административный штраф; – изъятие орудия совершения или предмета административного правонарушения; – лишение специального права, предоставленного физическому лицу; – административный арест; – конфискация орудия совершения или предмета административного правонарушения; – административное выдворение за пределы РФ иностранного гражданина или лица без гражданства; – дисквалификация</a:t>
            </a:r>
            <a:endParaRPr lang="ru-RU" sz="2400" dirty="0"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39331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0"/>
            <a:ext cx="9144000" cy="1484784"/>
          </a:xfrm>
          <a:solidFill>
            <a:schemeClr val="bg1">
              <a:alpha val="60001"/>
            </a:schemeClr>
          </a:solidFill>
          <a:ln/>
        </p:spPr>
        <p:txBody>
          <a:bodyPr/>
          <a:lstStyle/>
          <a:p>
            <a:r>
              <a:rPr lang="ru-RU" sz="3200" dirty="0" smtClean="0">
                <a:effectLst/>
                <a:latin typeface="Comic Sans MS" pitchFamily="66" charset="0"/>
                <a:ea typeface="Calibri"/>
                <a:cs typeface="Times New Roman"/>
              </a:rPr>
              <a:t>Потребление наркотических средств или психотропных веществ без назначения врача: </a:t>
            </a:r>
            <a:endParaRPr lang="ru-RU" sz="3200" dirty="0">
              <a:latin typeface="Comic Sans MS" pitchFamily="66" charset="0"/>
            </a:endParaRP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1628800"/>
            <a:ext cx="8229600" cy="4824536"/>
          </a:xfrm>
          <a:solidFill>
            <a:schemeClr val="bg1">
              <a:alpha val="85001"/>
            </a:schemeClr>
          </a:solidFill>
        </p:spPr>
        <p:txBody>
          <a:bodyPr anchor="ctr"/>
          <a:lstStyle/>
          <a:p>
            <a:pPr marL="0" indent="0" algn="ctr">
              <a:buNone/>
            </a:pPr>
            <a:r>
              <a:rPr lang="ru-RU" sz="4000" dirty="0" smtClean="0">
                <a:solidFill>
                  <a:srgbClr val="A50021"/>
                </a:solidFill>
                <a:effectLst/>
                <a:latin typeface="Comic Sans MS" pitchFamily="66" charset="0"/>
                <a:ea typeface="Calibri"/>
                <a:cs typeface="Times New Roman"/>
              </a:rPr>
              <a:t>влечёт наложение административного штрафа в размере от пяти до десяти минимальных размеров оплаты труда или административный арест на срок до пятнадцати суток.</a:t>
            </a:r>
            <a:endParaRPr lang="ru-RU" sz="4000" dirty="0">
              <a:solidFill>
                <a:srgbClr val="A50021"/>
              </a:solidFill>
              <a:latin typeface="Comic Sans MS" pitchFamily="66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920"/>
                            </p:stCondLst>
                            <p:childTnLst>
                              <p:par>
                                <p:cTn id="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4099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4099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420"/>
                            </p:stCondLst>
                            <p:childTnLst>
                              <p:par>
                                <p:cTn id="1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409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098" grpId="0"/>
      <p:bldP spid="4099" grpId="0" build="p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84784"/>
          </a:xfrm>
        </p:spPr>
        <p:txBody>
          <a:bodyPr/>
          <a:lstStyle/>
          <a:p>
            <a:r>
              <a:rPr lang="ru-RU" sz="2800" dirty="0" smtClean="0">
                <a:effectLst/>
                <a:latin typeface="Comic Sans MS" pitchFamily="66" charset="0"/>
                <a:ea typeface="Calibri"/>
                <a:cs typeface="Times New Roman"/>
              </a:rPr>
              <a:t>Мелкое хищение чужого имущества путём кражи, мошенничества, присвоения или растраты при отсутствии признаков преступлений: </a:t>
            </a:r>
            <a:endParaRPr lang="ru-RU" sz="2800" dirty="0">
              <a:latin typeface="Comic Sans MS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925144"/>
          </a:xfrm>
        </p:spPr>
        <p:txBody>
          <a:bodyPr anchor="ctr"/>
          <a:lstStyle/>
          <a:p>
            <a:pPr marL="0" indent="0" algn="ctr">
              <a:buNone/>
            </a:pPr>
            <a:r>
              <a:rPr lang="ru-RU" sz="3600" dirty="0" smtClean="0">
                <a:solidFill>
                  <a:srgbClr val="A50021"/>
                </a:solidFill>
                <a:effectLst/>
                <a:latin typeface="Comic Sans MS" pitchFamily="66" charset="0"/>
                <a:ea typeface="Calibri"/>
                <a:cs typeface="Times New Roman"/>
              </a:rPr>
              <a:t>влечёт наложения административного штрафа в размере до трёхкратной стоимости похищенного имущества, но не менее одного минимального размера оплаты труда или административный арест на срок до пятнадцати суток.</a:t>
            </a:r>
            <a:endParaRPr lang="ru-RU" sz="3600" dirty="0">
              <a:solidFill>
                <a:srgbClr val="A50021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73162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660"/>
                            </p:stCondLst>
                            <p:childTnLst>
                              <p:par>
                                <p:cTn id="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160"/>
                            </p:stCondLst>
                            <p:childTnLst>
                              <p:par>
                                <p:cTn id="1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6632"/>
            <a:ext cx="9144000" cy="1296144"/>
          </a:xfrm>
        </p:spPr>
        <p:txBody>
          <a:bodyPr/>
          <a:lstStyle/>
          <a:p>
            <a:r>
              <a:rPr lang="ru-RU" sz="2800" dirty="0" smtClean="0">
                <a:effectLst/>
                <a:latin typeface="Comic Sans MS" pitchFamily="66" charset="0"/>
                <a:ea typeface="Calibri"/>
                <a:cs typeface="Times New Roman"/>
              </a:rPr>
              <a:t>Заведомо ложный вызов специализированных служб – пожарной охраны, милиции, скорой медицинской помощи или иных </a:t>
            </a:r>
            <a:r>
              <a:rPr lang="ru-RU" sz="2800" dirty="0" err="1" smtClean="0">
                <a:effectLst/>
                <a:latin typeface="Comic Sans MS" pitchFamily="66" charset="0"/>
                <a:ea typeface="Calibri"/>
                <a:cs typeface="Times New Roman"/>
              </a:rPr>
              <a:t>спец.служб</a:t>
            </a:r>
            <a:r>
              <a:rPr lang="ru-RU" sz="2800" dirty="0" smtClean="0">
                <a:effectLst/>
                <a:latin typeface="Comic Sans MS" pitchFamily="66" charset="0"/>
                <a:ea typeface="Calibri"/>
                <a:cs typeface="Times New Roman"/>
              </a:rPr>
              <a:t>:</a:t>
            </a:r>
            <a:endParaRPr lang="ru-RU" sz="2800" dirty="0">
              <a:latin typeface="Comic Sans MS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 anchor="ctr"/>
          <a:lstStyle/>
          <a:p>
            <a:pPr marL="0" indent="0" algn="ctr">
              <a:buNone/>
            </a:pPr>
            <a:r>
              <a:rPr lang="ru-RU" sz="4000" dirty="0" smtClean="0">
                <a:solidFill>
                  <a:srgbClr val="A50021"/>
                </a:solidFill>
                <a:effectLst/>
                <a:latin typeface="Comic Sans MS" pitchFamily="66" charset="0"/>
                <a:ea typeface="Calibri"/>
                <a:cs typeface="Times New Roman"/>
              </a:rPr>
              <a:t>влечёт наложение административного штрафа в размере от десяти до пятнадцати минимальных размеров оплаты труда</a:t>
            </a:r>
            <a:endParaRPr lang="ru-RU" sz="4000" dirty="0">
              <a:solidFill>
                <a:srgbClr val="A50021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20097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620"/>
                            </p:stCondLst>
                            <p:childTnLst>
                              <p:par>
                                <p:cTn id="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120"/>
                            </p:stCondLst>
                            <p:childTnLst>
                              <p:par>
                                <p:cTn id="1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484784"/>
          </a:xfrm>
        </p:spPr>
        <p:txBody>
          <a:bodyPr/>
          <a:lstStyle/>
          <a:p>
            <a:r>
              <a:rPr lang="ru-RU" sz="2400" dirty="0" smtClean="0">
                <a:effectLst/>
                <a:latin typeface="Comic Sans MS" pitchFamily="66" charset="0"/>
                <a:ea typeface="Calibri"/>
                <a:cs typeface="Times New Roman"/>
              </a:rPr>
              <a:t>Мелкое хулиганство, то есть нарушение общественного порядка, выражающее явное неуважение к обществу, сопровождающее нецензурной бранью в общественных местах </a:t>
            </a:r>
            <a:endParaRPr lang="ru-RU" sz="2400" dirty="0">
              <a:latin typeface="Comic Sans MS" pitchFamily="66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4781128"/>
          </a:xfrm>
        </p:spPr>
        <p:txBody>
          <a:bodyPr anchor="ctr"/>
          <a:lstStyle/>
          <a:p>
            <a:pPr marL="0" indent="0" algn="ctr">
              <a:buNone/>
            </a:pPr>
            <a:r>
              <a:rPr lang="ru-RU" sz="4000" dirty="0" smtClean="0">
                <a:solidFill>
                  <a:srgbClr val="A50021"/>
                </a:solidFill>
                <a:effectLst/>
                <a:latin typeface="Comic Sans MS" pitchFamily="66" charset="0"/>
                <a:ea typeface="Calibri"/>
                <a:cs typeface="Times New Roman"/>
              </a:rPr>
              <a:t>влечёт наложение административного штрафа в размере от пяти до десяти минимальных размеров оплаты труда или административный арест на срок до пятнадцати суток. </a:t>
            </a:r>
            <a:endParaRPr lang="ru-RU" sz="4000" dirty="0">
              <a:solidFill>
                <a:srgbClr val="A50021"/>
              </a:solidFill>
              <a:latin typeface="Comic Sans MS" pitchFamily="66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8153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8" presetClass="emph" presetSubtype="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style.textDecorationUnderline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3260"/>
                            </p:stCondLst>
                            <p:childTnLst>
                              <p:par>
                                <p:cTn id="8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fill="hold"/>
                                        <p:tgtEl>
                                          <p:spTgt spid="3">
                                            <p:bg/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760"/>
                            </p:stCondLst>
                            <p:childTnLst>
                              <p:par>
                                <p:cTn id="13" presetID="2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 animBg="1"/>
    </p:bldLst>
  </p:timing>
</p:sld>
</file>

<file path=ppt/theme/theme1.xml><?xml version="1.0" encoding="utf-8"?>
<a:theme xmlns:a="http://schemas.openxmlformats.org/drawingml/2006/main" name="30_Redman">
  <a:themeElements>
    <a:clrScheme name="Red ma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Red man">
      <a:majorFont>
        <a:latin typeface="Century Gothic"/>
        <a:ea typeface=""/>
        <a:cs typeface=""/>
      </a:majorFont>
      <a:minorFont>
        <a:latin typeface="Century Gothic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Red ma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d ma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d ma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d ma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d ma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Red ma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d ma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d ma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d ma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d ma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d ma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Red ma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30_Redman</Template>
  <TotalTime>69</TotalTime>
  <Words>432</Words>
  <Application>Microsoft Office PowerPoint</Application>
  <PresentationFormat>Экран (4:3)</PresentationFormat>
  <Paragraphs>35</Paragraphs>
  <Slides>14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7" baseType="lpstr">
      <vt:lpstr>Arial</vt:lpstr>
      <vt:lpstr>Century Gothic</vt:lpstr>
      <vt:lpstr>30_Redman</vt:lpstr>
      <vt:lpstr>Подросток и закон</vt:lpstr>
      <vt:lpstr>Административные  правонарушения</vt:lpstr>
      <vt:lpstr>Формы вины</vt:lpstr>
      <vt:lpstr> Возраст, по достижении которого наступает административная ответственность. </vt:lpstr>
      <vt:lpstr> Виды административных наказаний.  1. За совершение административных правонарушений могут устанавливаться и применяться следующие административные наказания: – предупреждение; – административный штраф; – изъятие орудия совершения или предмета административного правонарушения; – лишение специального права, предоставленного физическому лицу; – административный арест; – конфискация орудия совершения или предмета административного правонарушения; – административное выдворение за пределы РФ иностранного гражданина или лица без гражданства; – дисквалификация</vt:lpstr>
      <vt:lpstr>Потребление наркотических средств или психотропных веществ без назначения врача: </vt:lpstr>
      <vt:lpstr>Мелкое хищение чужого имущества путём кражи, мошенничества, присвоения или растраты при отсутствии признаков преступлений: </vt:lpstr>
      <vt:lpstr>Заведомо ложный вызов специализированных служб – пожарной охраны, милиции, скорой медицинской помощи или иных спец.служб:</vt:lpstr>
      <vt:lpstr>Мелкое хулиганство, то есть нарушение общественного порядка, выражающее явное неуважение к обществу, сопровождающее нецензурной бранью в общественных местах </vt:lpstr>
      <vt:lpstr>Распитие алкогольной и спиртосодержащей продукции </vt:lpstr>
      <vt:lpstr> Юридическая ответственность </vt:lpstr>
      <vt:lpstr>  Уголовная ответственность несовершеннолет них  </vt:lpstr>
      <vt:lpstr>Формы наказания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Подросток и закон</dc:title>
  <dc:creator>Арт</dc:creator>
  <cp:lastModifiedBy>Арт</cp:lastModifiedBy>
  <cp:revision>7</cp:revision>
  <dcterms:created xsi:type="dcterms:W3CDTF">2012-02-23T09:00:23Z</dcterms:created>
  <dcterms:modified xsi:type="dcterms:W3CDTF">2012-02-23T10:09:31Z</dcterms:modified>
</cp:coreProperties>
</file>